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4" r:id="rId2"/>
    <p:sldId id="266" r:id="rId3"/>
    <p:sldId id="259" r:id="rId4"/>
    <p:sldId id="277" r:id="rId5"/>
    <p:sldId id="276" r:id="rId6"/>
    <p:sldId id="273" r:id="rId7"/>
    <p:sldId id="269" r:id="rId8"/>
    <p:sldId id="268" r:id="rId9"/>
    <p:sldId id="270" r:id="rId10"/>
    <p:sldId id="279" r:id="rId11"/>
    <p:sldId id="281" r:id="rId12"/>
    <p:sldId id="280" r:id="rId13"/>
    <p:sldId id="282" r:id="rId14"/>
    <p:sldId id="28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2706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E44B2B-20F0-4692-AFB9-E2B3C0226D8B}" type="datetimeFigureOut">
              <a:rPr lang="en-IN" smtClean="0"/>
              <a:pPr/>
              <a:t>16-11-2013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619E5E-7E44-48CD-898C-9C2C134F1860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19E5E-7E44-48CD-898C-9C2C134F1860}" type="slidenum">
              <a:rPr lang="en-IN" smtClean="0"/>
              <a:pPr/>
              <a:t>3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86035-D751-47DA-8EDD-2FF23B30176C}" type="datetimeFigureOut">
              <a:rPr lang="en-IN" smtClean="0"/>
              <a:pPr/>
              <a:t>16-11-2013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EBC3-CA30-44CB-A5F2-352BDC81389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86035-D751-47DA-8EDD-2FF23B30176C}" type="datetimeFigureOut">
              <a:rPr lang="en-IN" smtClean="0"/>
              <a:pPr/>
              <a:t>16-11-2013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EBC3-CA30-44CB-A5F2-352BDC81389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86035-D751-47DA-8EDD-2FF23B30176C}" type="datetimeFigureOut">
              <a:rPr lang="en-IN" smtClean="0"/>
              <a:pPr/>
              <a:t>16-11-2013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EBC3-CA30-44CB-A5F2-352BDC81389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86035-D751-47DA-8EDD-2FF23B30176C}" type="datetimeFigureOut">
              <a:rPr lang="en-IN" smtClean="0"/>
              <a:pPr/>
              <a:t>16-11-2013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EBC3-CA30-44CB-A5F2-352BDC81389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86035-D751-47DA-8EDD-2FF23B30176C}" type="datetimeFigureOut">
              <a:rPr lang="en-IN" smtClean="0"/>
              <a:pPr/>
              <a:t>16-11-2013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EBC3-CA30-44CB-A5F2-352BDC81389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86035-D751-47DA-8EDD-2FF23B30176C}" type="datetimeFigureOut">
              <a:rPr lang="en-IN" smtClean="0"/>
              <a:pPr/>
              <a:t>16-11-2013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EBC3-CA30-44CB-A5F2-352BDC81389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86035-D751-47DA-8EDD-2FF23B30176C}" type="datetimeFigureOut">
              <a:rPr lang="en-IN" smtClean="0"/>
              <a:pPr/>
              <a:t>16-11-2013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EBC3-CA30-44CB-A5F2-352BDC81389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86035-D751-47DA-8EDD-2FF23B30176C}" type="datetimeFigureOut">
              <a:rPr lang="en-IN" smtClean="0"/>
              <a:pPr/>
              <a:t>16-11-2013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EBC3-CA30-44CB-A5F2-352BDC81389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86035-D751-47DA-8EDD-2FF23B30176C}" type="datetimeFigureOut">
              <a:rPr lang="en-IN" smtClean="0"/>
              <a:pPr/>
              <a:t>16-11-2013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EBC3-CA30-44CB-A5F2-352BDC81389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86035-D751-47DA-8EDD-2FF23B30176C}" type="datetimeFigureOut">
              <a:rPr lang="en-IN" smtClean="0"/>
              <a:pPr/>
              <a:t>16-11-2013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EBC3-CA30-44CB-A5F2-352BDC81389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86035-D751-47DA-8EDD-2FF23B30176C}" type="datetimeFigureOut">
              <a:rPr lang="en-IN" smtClean="0"/>
              <a:pPr/>
              <a:t>16-11-2013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EBC3-CA30-44CB-A5F2-352BDC81389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66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186035-D751-47DA-8EDD-2FF23B30176C}" type="datetimeFigureOut">
              <a:rPr lang="en-IN" smtClean="0"/>
              <a:pPr/>
              <a:t>16-11-2013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1EBC3-CA30-44CB-A5F2-352BDC81389F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78500" y="548680"/>
            <a:ext cx="8136904" cy="57606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ADR REPORTING:                            DESIGN AND METHODS</a:t>
            </a:r>
            <a:endParaRPr lang="en-IN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Lenovo\Desktop\Emblem of India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71934" y="714356"/>
            <a:ext cx="928694" cy="752475"/>
          </a:xfrm>
          <a:prstGeom prst="rect">
            <a:avLst/>
          </a:prstGeom>
          <a:noFill/>
        </p:spPr>
      </p:pic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571485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9" name="Picture 2" descr="C:\Users\Lenovo\Desktop\logo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58082" y="559049"/>
            <a:ext cx="1285200" cy="6553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Rectangle 2"/>
          <p:cNvSpPr/>
          <p:nvPr/>
        </p:nvSpPr>
        <p:spPr>
          <a:xfrm>
            <a:off x="285720" y="357166"/>
            <a:ext cx="8568952" cy="59760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TextBox 3"/>
          <p:cNvSpPr txBox="1"/>
          <p:nvPr/>
        </p:nvSpPr>
        <p:spPr>
          <a:xfrm>
            <a:off x="539552" y="620688"/>
            <a:ext cx="82089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0" y="62116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2910" y="1357298"/>
            <a:ext cx="80724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57224" y="2500306"/>
            <a:ext cx="78581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400" dirty="0" smtClean="0">
                <a:solidFill>
                  <a:srgbClr val="2C4944"/>
                </a:solidFill>
                <a:latin typeface="Tahoma"/>
                <a:cs typeface="Tahoma"/>
              </a:rPr>
              <a:t>• An active, purposeful community</a:t>
            </a:r>
          </a:p>
          <a:p>
            <a:pPr>
              <a:lnSpc>
                <a:spcPts val="3220"/>
              </a:lnSpc>
            </a:pPr>
            <a:r>
              <a:rPr lang="en-CA" sz="2400" dirty="0" smtClean="0">
                <a:solidFill>
                  <a:srgbClr val="2C4944"/>
                </a:solidFill>
                <a:latin typeface="Tahoma"/>
                <a:cs typeface="Tahoma"/>
              </a:rPr>
              <a:t>• A simple, engaging system</a:t>
            </a:r>
          </a:p>
          <a:p>
            <a:pPr>
              <a:lnSpc>
                <a:spcPts val="3220"/>
              </a:lnSpc>
            </a:pPr>
            <a:r>
              <a:rPr lang="en-CA" sz="2400" dirty="0" smtClean="0">
                <a:solidFill>
                  <a:srgbClr val="2C4944"/>
                </a:solidFill>
                <a:latin typeface="Tahoma"/>
                <a:cs typeface="Tahoma"/>
              </a:rPr>
              <a:t>• Attractive, interesting activities and</a:t>
            </a:r>
            <a:r>
              <a:rPr lang="en-CA" sz="240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400" dirty="0" smtClean="0">
                <a:solidFill>
                  <a:srgbClr val="000000"/>
                </a:solidFill>
                <a:latin typeface="Times New Roman"/>
              </a:rPr>
            </a:br>
            <a:r>
              <a:rPr lang="en-CA" sz="2400" dirty="0" smtClean="0">
                <a:solidFill>
                  <a:srgbClr val="2C4944"/>
                </a:solidFill>
                <a:latin typeface="Tahoma"/>
                <a:cs typeface="Tahoma"/>
              </a:rPr>
              <a:t>communications</a:t>
            </a:r>
          </a:p>
          <a:p>
            <a:pPr>
              <a:lnSpc>
                <a:spcPts val="3220"/>
              </a:lnSpc>
            </a:pPr>
            <a:r>
              <a:rPr lang="en-CA" sz="2400" dirty="0" smtClean="0">
                <a:solidFill>
                  <a:srgbClr val="2C4944"/>
                </a:solidFill>
                <a:latin typeface="Tahoma"/>
                <a:cs typeface="Tahoma"/>
              </a:rPr>
              <a:t>• Benefits and appreciation</a:t>
            </a:r>
          </a:p>
          <a:p>
            <a:pPr>
              <a:lnSpc>
                <a:spcPts val="3220"/>
              </a:lnSpc>
            </a:pPr>
            <a:endParaRPr lang="en-CA" sz="2400" dirty="0" smtClean="0">
              <a:solidFill>
                <a:srgbClr val="2C4944"/>
              </a:solidFill>
              <a:latin typeface="Tahoma"/>
              <a:cs typeface="Tahoma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42910" y="1571612"/>
            <a:ext cx="6643734" cy="5299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680"/>
              </a:lnSpc>
            </a:pPr>
            <a:r>
              <a:rPr lang="en-CA" sz="2800" b="1" dirty="0" smtClean="0">
                <a:latin typeface="Tahoma Bold"/>
                <a:cs typeface="Tahoma Bold"/>
              </a:rPr>
              <a:t>How can these problems be solved?</a:t>
            </a:r>
          </a:p>
        </p:txBody>
      </p:sp>
      <p:pic>
        <p:nvPicPr>
          <p:cNvPr id="14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57166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5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30204" y="416173"/>
            <a:ext cx="1285200" cy="6553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Rectangle 2"/>
          <p:cNvSpPr/>
          <p:nvPr/>
        </p:nvSpPr>
        <p:spPr>
          <a:xfrm>
            <a:off x="285720" y="357166"/>
            <a:ext cx="8568952" cy="59760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4" name="TextBox 3"/>
          <p:cNvSpPr txBox="1"/>
          <p:nvPr/>
        </p:nvSpPr>
        <p:spPr>
          <a:xfrm>
            <a:off x="539552" y="620688"/>
            <a:ext cx="82089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0" y="62116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2910" y="1357298"/>
            <a:ext cx="8072494" cy="575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300"/>
              </a:lnSpc>
              <a:tabLst>
                <a:tab pos="2628900" algn="l"/>
              </a:tabLst>
            </a:pPr>
            <a:r>
              <a:rPr lang="en-CA" sz="2400" b="1" dirty="0" smtClean="0">
                <a:latin typeface="Tahoma Bold"/>
                <a:cs typeface="Tahoma Bold"/>
              </a:rPr>
              <a:t>What makes you want to fill in</a:t>
            </a:r>
            <a:r>
              <a:rPr lang="en-CA" sz="2000" b="1" dirty="0" smtClean="0">
                <a:latin typeface="Times New Roman"/>
                <a:cs typeface="Tahoma Bold"/>
              </a:rPr>
              <a:t> </a:t>
            </a:r>
            <a:r>
              <a:rPr lang="en-CA" sz="2400" b="1" dirty="0" smtClean="0">
                <a:latin typeface="Tahoma Bold"/>
                <a:cs typeface="Tahoma Bold"/>
              </a:rPr>
              <a:t>a form?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57224" y="2000240"/>
            <a:ext cx="7858180" cy="1777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600"/>
              </a:lnSpc>
            </a:pPr>
            <a:r>
              <a:rPr lang="en-CA" sz="2400" dirty="0" smtClean="0">
                <a:latin typeface="Tahoma"/>
                <a:cs typeface="Tahoma"/>
              </a:rPr>
              <a:t>• Attractive</a:t>
            </a:r>
          </a:p>
          <a:p>
            <a:pPr>
              <a:lnSpc>
                <a:spcPts val="4600"/>
              </a:lnSpc>
            </a:pPr>
            <a:r>
              <a:rPr lang="en-CA" sz="2400" dirty="0" smtClean="0">
                <a:latin typeface="Tahoma"/>
                <a:cs typeface="Tahoma"/>
              </a:rPr>
              <a:t>• Simple</a:t>
            </a:r>
          </a:p>
          <a:p>
            <a:pPr>
              <a:lnSpc>
                <a:spcPts val="4600"/>
              </a:lnSpc>
            </a:pPr>
            <a:r>
              <a:rPr lang="en-CA" sz="2400" dirty="0" smtClean="0">
                <a:latin typeface="Tahoma"/>
                <a:cs typeface="Tahoma"/>
              </a:rPr>
              <a:t>• Short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28596" y="4000504"/>
            <a:ext cx="8215370" cy="1733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220"/>
              </a:lnSpc>
              <a:buFont typeface="Arial" pitchFamily="34" charset="0"/>
              <a:buChar char="•"/>
            </a:pPr>
            <a:r>
              <a:rPr lang="en-CA" sz="2400" dirty="0" smtClean="0">
                <a:latin typeface="Tahoma"/>
                <a:cs typeface="Tahoma"/>
              </a:rPr>
              <a:t>You know the effort will be appreciated</a:t>
            </a:r>
          </a:p>
          <a:p>
            <a:pPr>
              <a:lnSpc>
                <a:spcPts val="3220"/>
              </a:lnSpc>
              <a:buFont typeface="Arial" pitchFamily="34" charset="0"/>
              <a:buChar char="•"/>
            </a:pPr>
            <a:r>
              <a:rPr lang="en-CA" sz="2400" dirty="0" smtClean="0">
                <a:latin typeface="Tahoma"/>
                <a:cs typeface="Tahoma"/>
              </a:rPr>
              <a:t>You know there will be personal and</a:t>
            </a:r>
            <a:r>
              <a:rPr lang="en-CA" sz="2400" dirty="0" smtClean="0">
                <a:latin typeface="Times New Roman"/>
                <a:cs typeface="Tahoma"/>
              </a:rPr>
              <a:t> </a:t>
            </a:r>
            <a:r>
              <a:rPr lang="en-CA" sz="2400" dirty="0" smtClean="0">
                <a:latin typeface="Tahoma"/>
                <a:cs typeface="Tahoma"/>
              </a:rPr>
              <a:t>professional feedback</a:t>
            </a:r>
          </a:p>
          <a:p>
            <a:pPr>
              <a:lnSpc>
                <a:spcPts val="3220"/>
              </a:lnSpc>
              <a:buFont typeface="Arial" pitchFamily="34" charset="0"/>
              <a:buChar char="•"/>
            </a:pPr>
            <a:r>
              <a:rPr lang="en-CA" sz="2400" dirty="0" smtClean="0">
                <a:latin typeface="Tahoma"/>
                <a:cs typeface="Tahoma"/>
              </a:rPr>
              <a:t>Reporting culture</a:t>
            </a:r>
          </a:p>
          <a:p>
            <a:pPr>
              <a:lnSpc>
                <a:spcPts val="3220"/>
              </a:lnSpc>
            </a:pPr>
            <a:endParaRPr lang="en-CA" sz="2400" dirty="0" smtClean="0">
              <a:latin typeface="Tahoma"/>
              <a:cs typeface="Tahoma"/>
            </a:endParaRPr>
          </a:p>
        </p:txBody>
      </p:sp>
      <p:pic>
        <p:nvPicPr>
          <p:cNvPr id="14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57166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5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30204" y="416173"/>
            <a:ext cx="1285200" cy="6553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Rectangle 2"/>
          <p:cNvSpPr/>
          <p:nvPr/>
        </p:nvSpPr>
        <p:spPr>
          <a:xfrm>
            <a:off x="285720" y="357166"/>
            <a:ext cx="8568952" cy="59760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3300"/>
              </a:lnSpc>
            </a:pPr>
            <a:r>
              <a:rPr lang="en-CA" dirty="0" smtClean="0">
                <a:solidFill>
                  <a:srgbClr val="00AF50"/>
                </a:solidFill>
                <a:latin typeface="Tahoma"/>
                <a:cs typeface="Tahoma"/>
              </a:rPr>
              <a:t>•</a:t>
            </a:r>
            <a:r>
              <a:rPr lang="en-CA" dirty="0" smtClean="0">
                <a:solidFill>
                  <a:srgbClr val="00AFEF"/>
                </a:solidFill>
                <a:latin typeface="Tahoma"/>
                <a:cs typeface="Tahoma"/>
              </a:rPr>
              <a:t>]</a:t>
            </a:r>
          </a:p>
          <a:p>
            <a:pPr>
              <a:lnSpc>
                <a:spcPts val="3300"/>
              </a:lnSpc>
            </a:pPr>
            <a:endParaRPr lang="en-CA" dirty="0" smtClean="0">
              <a:solidFill>
                <a:srgbClr val="00AF50"/>
              </a:solidFill>
              <a:latin typeface="Tahoma"/>
              <a:cs typeface="Tahom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620688"/>
            <a:ext cx="82089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0" y="62116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71506" y="1142984"/>
            <a:ext cx="5643634" cy="556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4140"/>
              </a:lnSpc>
            </a:pPr>
            <a:r>
              <a:rPr lang="en-CA" sz="2400" b="1" dirty="0" smtClean="0">
                <a:solidFill>
                  <a:srgbClr val="333399"/>
                </a:solidFill>
                <a:latin typeface="Tahoma Bold"/>
                <a:cs typeface="Tahoma Bold"/>
              </a:rPr>
              <a:t>Two distinct issues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57224" y="1857364"/>
            <a:ext cx="807249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300"/>
              </a:lnSpc>
              <a:buFont typeface="Arial" pitchFamily="34" charset="0"/>
              <a:buChar char="•"/>
            </a:pPr>
            <a:r>
              <a:rPr lang="en-CA" sz="2000" dirty="0" smtClean="0">
                <a:latin typeface="Tahoma"/>
                <a:cs typeface="Tahoma"/>
              </a:rPr>
              <a:t>What is the minimum data content and</a:t>
            </a:r>
            <a:r>
              <a:rPr lang="en-CA" sz="2000" dirty="0" smtClean="0">
                <a:latin typeface="Times New Roman"/>
                <a:cs typeface="Tahoma"/>
              </a:rPr>
              <a:t> </a:t>
            </a:r>
            <a:r>
              <a:rPr lang="en-CA" sz="2000" dirty="0" smtClean="0">
                <a:latin typeface="Tahoma"/>
                <a:cs typeface="Tahoma"/>
              </a:rPr>
              <a:t>quality necessary for good </a:t>
            </a:r>
            <a:r>
              <a:rPr lang="en-CA" sz="2000" dirty="0" err="1" smtClean="0">
                <a:latin typeface="Tahoma"/>
                <a:cs typeface="Tahoma"/>
              </a:rPr>
              <a:t>pharmacovigilance</a:t>
            </a:r>
            <a:r>
              <a:rPr lang="en-CA" sz="2000" dirty="0" smtClean="0">
                <a:latin typeface="Tahoma"/>
                <a:cs typeface="Tahoma"/>
              </a:rPr>
              <a:t>?</a:t>
            </a:r>
          </a:p>
          <a:p>
            <a:pPr>
              <a:lnSpc>
                <a:spcPts val="3300"/>
              </a:lnSpc>
              <a:buFont typeface="Arial" pitchFamily="34" charset="0"/>
              <a:buChar char="•"/>
            </a:pPr>
            <a:r>
              <a:rPr lang="en-CA" sz="2000" dirty="0" smtClean="0">
                <a:latin typeface="Tahoma"/>
                <a:cs typeface="Tahoma"/>
              </a:rPr>
              <a:t>What is the best method for collecting such data? [It may not be reporters filling in forms</a:t>
            </a:r>
          </a:p>
          <a:p>
            <a:pPr>
              <a:lnSpc>
                <a:spcPts val="3300"/>
              </a:lnSpc>
              <a:buFont typeface="Arial" pitchFamily="34" charset="0"/>
              <a:buChar char="•"/>
            </a:pPr>
            <a:r>
              <a:rPr lang="en-CA" sz="2000" dirty="0" smtClean="0">
                <a:latin typeface="Tahoma Bold"/>
                <a:cs typeface="Tahoma Bold"/>
              </a:rPr>
              <a:t>The focus of this section is on </a:t>
            </a:r>
            <a:r>
              <a:rPr lang="en-CA" sz="2000" dirty="0" smtClean="0">
                <a:latin typeface="Tahoma"/>
                <a:cs typeface="Tahoma"/>
              </a:rPr>
              <a:t>methods Everyone assumes that forms are the best method to collect  all data, but they are</a:t>
            </a:r>
            <a:r>
              <a:rPr lang="en-CA" sz="2000" dirty="0" smtClean="0">
                <a:latin typeface="Times New Roman"/>
              </a:rPr>
              <a:t/>
            </a:r>
            <a:br>
              <a:rPr lang="en-CA" sz="2000" dirty="0" smtClean="0">
                <a:latin typeface="Times New Roman"/>
              </a:rPr>
            </a:br>
            <a:r>
              <a:rPr lang="en-CA" sz="2000" dirty="0" smtClean="0">
                <a:latin typeface="Tahoma"/>
                <a:cs typeface="Tahoma"/>
              </a:rPr>
              <a:t>almost certainly not</a:t>
            </a:r>
          </a:p>
          <a:p>
            <a:pPr>
              <a:lnSpc>
                <a:spcPts val="3300"/>
              </a:lnSpc>
            </a:pPr>
            <a:endParaRPr lang="en-CA" sz="2400" b="1" dirty="0" smtClean="0">
              <a:solidFill>
                <a:srgbClr val="333399"/>
              </a:solidFill>
              <a:latin typeface="Tahoma Bold"/>
              <a:cs typeface="Tahoma Bold"/>
            </a:endParaRPr>
          </a:p>
        </p:txBody>
      </p:sp>
      <p:pic>
        <p:nvPicPr>
          <p:cNvPr id="12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57166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4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30204" y="416173"/>
            <a:ext cx="1285200" cy="6553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Rectangle 2"/>
          <p:cNvSpPr/>
          <p:nvPr/>
        </p:nvSpPr>
        <p:spPr>
          <a:xfrm>
            <a:off x="285720" y="285728"/>
            <a:ext cx="8568952" cy="59760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3220"/>
              </a:lnSpc>
            </a:pPr>
            <a:endParaRPr lang="en-CA" dirty="0" smtClean="0">
              <a:solidFill>
                <a:srgbClr val="2C4944"/>
              </a:solidFill>
              <a:latin typeface="Tahoma"/>
              <a:cs typeface="Tahom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620688"/>
            <a:ext cx="82089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0" y="62116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2910" y="1357298"/>
            <a:ext cx="8072494" cy="575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4300"/>
              </a:lnSpc>
              <a:tabLst>
                <a:tab pos="2628900" algn="l"/>
              </a:tabLst>
            </a:pPr>
            <a:r>
              <a:rPr lang="en-CA" sz="2400" b="1" dirty="0" smtClean="0">
                <a:latin typeface="Tahoma Bold"/>
                <a:cs typeface="Tahoma Bold"/>
              </a:rPr>
              <a:t>Methods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57224" y="2000240"/>
            <a:ext cx="7858180" cy="5979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600"/>
              </a:lnSpc>
            </a:pPr>
            <a:endParaRPr lang="en-CA" sz="2400" dirty="0" smtClean="0">
              <a:latin typeface="Tahoma"/>
              <a:cs typeface="Tahoma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7158" y="2714620"/>
            <a:ext cx="8215370" cy="2272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400"/>
              </a:lnSpc>
              <a:buFont typeface="Arial" pitchFamily="34" charset="0"/>
              <a:buChar char="•"/>
            </a:pPr>
            <a:r>
              <a:rPr lang="en-CA" sz="2400" dirty="0" smtClean="0">
                <a:solidFill>
                  <a:srgbClr val="2C4944"/>
                </a:solidFill>
                <a:latin typeface="Tahoma"/>
                <a:cs typeface="Tahoma"/>
              </a:rPr>
              <a:t>Email directly to NCC that there’s an</a:t>
            </a:r>
            <a:r>
              <a:rPr lang="en-CA" sz="2400" dirty="0" smtClean="0">
                <a:solidFill>
                  <a:srgbClr val="000000"/>
                </a:solidFill>
                <a:latin typeface="Times New Roman"/>
                <a:cs typeface="Tahoma"/>
              </a:rPr>
              <a:t> </a:t>
            </a:r>
            <a:r>
              <a:rPr lang="en-CA" sz="2400" dirty="0" smtClean="0">
                <a:solidFill>
                  <a:srgbClr val="2C4944"/>
                </a:solidFill>
                <a:latin typeface="Tahoma"/>
                <a:cs typeface="Tahoma"/>
              </a:rPr>
              <a:t>ADR to report</a:t>
            </a:r>
          </a:p>
          <a:p>
            <a:pPr>
              <a:lnSpc>
                <a:spcPts val="3400"/>
              </a:lnSpc>
              <a:buFont typeface="Arial" pitchFamily="34" charset="0"/>
              <a:buChar char="•"/>
            </a:pPr>
            <a:r>
              <a:rPr lang="en-CA" sz="2400" dirty="0" smtClean="0">
                <a:solidFill>
                  <a:srgbClr val="2C4944"/>
                </a:solidFill>
                <a:latin typeface="Tahoma"/>
                <a:cs typeface="Tahoma"/>
              </a:rPr>
              <a:t>Hard copies of filled ADR forms can be sent directly to NCC</a:t>
            </a:r>
          </a:p>
          <a:p>
            <a:pPr>
              <a:lnSpc>
                <a:spcPts val="3400"/>
              </a:lnSpc>
              <a:buFont typeface="Arial" pitchFamily="34" charset="0"/>
              <a:buChar char="•"/>
            </a:pPr>
            <a:r>
              <a:rPr lang="en-CA" sz="2400" dirty="0" smtClean="0">
                <a:solidFill>
                  <a:srgbClr val="2C4944"/>
                </a:solidFill>
                <a:latin typeface="Tahoma"/>
                <a:cs typeface="Tahoma"/>
              </a:rPr>
              <a:t>Direct telephone line to NCC</a:t>
            </a:r>
          </a:p>
          <a:p>
            <a:pPr>
              <a:lnSpc>
                <a:spcPts val="3400"/>
              </a:lnSpc>
              <a:buFont typeface="Arial" pitchFamily="34" charset="0"/>
              <a:buChar char="•"/>
            </a:pPr>
            <a:endParaRPr lang="en-CA" sz="2400" dirty="0" smtClean="0">
              <a:solidFill>
                <a:srgbClr val="2C4944"/>
              </a:solidFill>
              <a:latin typeface="Tahoma"/>
              <a:cs typeface="Tahoma"/>
            </a:endParaRPr>
          </a:p>
        </p:txBody>
      </p:sp>
      <p:pic>
        <p:nvPicPr>
          <p:cNvPr id="14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85728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5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30204" y="416173"/>
            <a:ext cx="1285200" cy="6553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Rectangle 2"/>
          <p:cNvSpPr/>
          <p:nvPr/>
        </p:nvSpPr>
        <p:spPr>
          <a:xfrm>
            <a:off x="285720" y="285728"/>
            <a:ext cx="8568952" cy="59760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3220"/>
              </a:lnSpc>
            </a:pPr>
            <a:endParaRPr lang="en-CA" dirty="0" smtClean="0">
              <a:solidFill>
                <a:srgbClr val="2C4944"/>
              </a:solidFill>
              <a:latin typeface="Tahoma"/>
              <a:cs typeface="Tahom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620688"/>
            <a:ext cx="82089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C:\Users\Lenovo\Desktop\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30204" y="357166"/>
            <a:ext cx="1285200" cy="655373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4572000" y="62116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2910" y="1357298"/>
            <a:ext cx="8072494" cy="575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4300"/>
              </a:lnSpc>
              <a:tabLst>
                <a:tab pos="2628900" algn="l"/>
              </a:tabLst>
            </a:pPr>
            <a:r>
              <a:rPr lang="en-CA" sz="2400" b="1" dirty="0" smtClean="0">
                <a:latin typeface="Tahoma Bold"/>
                <a:cs typeface="Tahoma Bold"/>
              </a:rPr>
              <a:t>BENEFITS OF ADR REPORTING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57224" y="2000240"/>
            <a:ext cx="7858180" cy="5979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600"/>
              </a:lnSpc>
            </a:pPr>
            <a:endParaRPr lang="en-CA" sz="2400" dirty="0" smtClean="0">
              <a:latin typeface="Tahoma"/>
              <a:cs typeface="Tahoma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85786" y="2214554"/>
            <a:ext cx="8072494" cy="5119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  <a:buFont typeface="Arial" pitchFamily="34" charset="0"/>
              <a:buChar char="•"/>
            </a:pPr>
            <a:r>
              <a:rPr lang="en-CA" sz="2400" dirty="0" smtClean="0">
                <a:solidFill>
                  <a:srgbClr val="2C4944"/>
                </a:solidFill>
                <a:latin typeface="Tahoma"/>
                <a:cs typeface="Tahoma"/>
              </a:rPr>
              <a:t>ADR forms are an element of the regulatory</a:t>
            </a:r>
            <a:r>
              <a:rPr lang="en-CA" sz="2400" dirty="0" smtClean="0">
                <a:solidFill>
                  <a:srgbClr val="000000"/>
                </a:solidFill>
                <a:latin typeface="Times New Roman"/>
                <a:cs typeface="Tahoma"/>
              </a:rPr>
              <a:t> </a:t>
            </a:r>
            <a:r>
              <a:rPr lang="en-CA" sz="2400" dirty="0" smtClean="0">
                <a:solidFill>
                  <a:srgbClr val="2C4944"/>
                </a:solidFill>
                <a:latin typeface="Tahoma"/>
                <a:cs typeface="Tahoma"/>
              </a:rPr>
              <a:t>and general medical culture (good or bad)</a:t>
            </a:r>
          </a:p>
          <a:p>
            <a:pPr>
              <a:lnSpc>
                <a:spcPts val="3000"/>
              </a:lnSpc>
              <a:buFont typeface="Arial" pitchFamily="34" charset="0"/>
              <a:buChar char="•"/>
            </a:pPr>
            <a:r>
              <a:rPr lang="en-CA" sz="2400" dirty="0" smtClean="0">
                <a:solidFill>
                  <a:srgbClr val="2C4944"/>
                </a:solidFill>
                <a:latin typeface="Tahoma"/>
                <a:cs typeface="Tahoma"/>
              </a:rPr>
              <a:t>Communicating and motivating are high-energy activities; require skill and creativity</a:t>
            </a:r>
          </a:p>
          <a:p>
            <a:pPr>
              <a:lnSpc>
                <a:spcPts val="3000"/>
              </a:lnSpc>
              <a:buFont typeface="Arial" pitchFamily="34" charset="0"/>
              <a:buChar char="•"/>
            </a:pPr>
            <a:r>
              <a:rPr lang="en-CA" sz="2400" dirty="0" smtClean="0">
                <a:solidFill>
                  <a:srgbClr val="2C4944"/>
                </a:solidFill>
                <a:latin typeface="Tahoma"/>
                <a:cs typeface="Tahoma"/>
              </a:rPr>
              <a:t>Reporting methods must be developed and</a:t>
            </a:r>
            <a:r>
              <a:rPr lang="en-CA" sz="2400" dirty="0" smtClean="0">
                <a:solidFill>
                  <a:srgbClr val="000000"/>
                </a:solidFill>
                <a:latin typeface="Times New Roman"/>
                <a:cs typeface="Tahoma"/>
              </a:rPr>
              <a:t> </a:t>
            </a:r>
            <a:r>
              <a:rPr lang="en-CA" sz="2400" dirty="0" smtClean="0">
                <a:solidFill>
                  <a:srgbClr val="2C4944"/>
                </a:solidFill>
                <a:latin typeface="Tahoma"/>
                <a:cs typeface="Tahoma"/>
              </a:rPr>
              <a:t>tested collaboratively (joint enterprise)</a:t>
            </a:r>
          </a:p>
          <a:p>
            <a:pPr>
              <a:lnSpc>
                <a:spcPts val="3000"/>
              </a:lnSpc>
              <a:buFont typeface="Arial" pitchFamily="34" charset="0"/>
              <a:buChar char="•"/>
            </a:pPr>
            <a:r>
              <a:rPr lang="en-CA" sz="2400" dirty="0" smtClean="0">
                <a:solidFill>
                  <a:srgbClr val="2C4944"/>
                </a:solidFill>
                <a:latin typeface="Tahoma"/>
                <a:cs typeface="Tahoma"/>
              </a:rPr>
              <a:t>Reporting methods must be easy to</a:t>
            </a:r>
            <a:r>
              <a:rPr lang="en-CA" sz="240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400" dirty="0" smtClean="0">
                <a:solidFill>
                  <a:srgbClr val="000000"/>
                </a:solidFill>
                <a:latin typeface="Times New Roman"/>
              </a:rPr>
            </a:br>
            <a:r>
              <a:rPr lang="en-CA" sz="2400" dirty="0" smtClean="0">
                <a:solidFill>
                  <a:srgbClr val="2C4944"/>
                </a:solidFill>
                <a:latin typeface="Tahoma"/>
                <a:cs typeface="Tahoma"/>
              </a:rPr>
              <a:t>complete, attractive, self-explanatory</a:t>
            </a:r>
          </a:p>
          <a:p>
            <a:pPr>
              <a:lnSpc>
                <a:spcPts val="3000"/>
              </a:lnSpc>
              <a:buFont typeface="Arial" pitchFamily="34" charset="0"/>
              <a:buChar char="•"/>
            </a:pPr>
            <a:r>
              <a:rPr lang="en-CA" sz="2400" dirty="0" smtClean="0">
                <a:solidFill>
                  <a:srgbClr val="2C4944"/>
                </a:solidFill>
                <a:latin typeface="Tahoma"/>
                <a:cs typeface="Tahoma"/>
              </a:rPr>
              <a:t>Reporting methods  must be part of ongoing</a:t>
            </a:r>
            <a:r>
              <a:rPr lang="en-CA" sz="240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400" dirty="0" smtClean="0">
                <a:solidFill>
                  <a:srgbClr val="000000"/>
                </a:solidFill>
                <a:latin typeface="Times New Roman"/>
              </a:rPr>
            </a:br>
            <a:r>
              <a:rPr lang="en-CA" sz="2400" dirty="0" smtClean="0">
                <a:solidFill>
                  <a:srgbClr val="2C4944"/>
                </a:solidFill>
                <a:latin typeface="Tahoma"/>
                <a:cs typeface="Tahoma"/>
              </a:rPr>
              <a:t>positive, interactive processes and relationships</a:t>
            </a:r>
          </a:p>
          <a:p>
            <a:pPr>
              <a:lnSpc>
                <a:spcPts val="3000"/>
              </a:lnSpc>
              <a:buFont typeface="Arial" pitchFamily="34" charset="0"/>
              <a:buChar char="•"/>
            </a:pPr>
            <a:endParaRPr lang="en-CA" sz="2400" dirty="0" smtClean="0">
              <a:solidFill>
                <a:srgbClr val="2C4944"/>
              </a:solidFill>
              <a:latin typeface="Tahoma"/>
              <a:cs typeface="Tahoma"/>
            </a:endParaRPr>
          </a:p>
          <a:p>
            <a:pPr>
              <a:lnSpc>
                <a:spcPts val="3000"/>
              </a:lnSpc>
              <a:buFont typeface="Arial" pitchFamily="34" charset="0"/>
              <a:buChar char="•"/>
            </a:pPr>
            <a:endParaRPr lang="en-CA" sz="2400" dirty="0" smtClean="0">
              <a:solidFill>
                <a:srgbClr val="2C4944"/>
              </a:solidFill>
              <a:latin typeface="Tahoma"/>
              <a:cs typeface="Tahoma"/>
            </a:endParaRPr>
          </a:p>
          <a:p>
            <a:pPr>
              <a:lnSpc>
                <a:spcPts val="3000"/>
              </a:lnSpc>
              <a:buFont typeface="Arial" pitchFamily="34" charset="0"/>
              <a:buChar char="•"/>
            </a:pPr>
            <a:endParaRPr lang="en-CA" sz="2400" dirty="0">
              <a:solidFill>
                <a:srgbClr val="000000"/>
              </a:solidFill>
            </a:endParaRPr>
          </a:p>
        </p:txBody>
      </p:sp>
      <p:pic>
        <p:nvPicPr>
          <p:cNvPr id="13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85728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Rectangle 2"/>
          <p:cNvSpPr/>
          <p:nvPr/>
        </p:nvSpPr>
        <p:spPr>
          <a:xfrm>
            <a:off x="323528" y="428604"/>
            <a:ext cx="8496944" cy="58807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5786" y="857232"/>
            <a:ext cx="7072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6" name="TextBox 5"/>
          <p:cNvSpPr txBox="1"/>
          <p:nvPr/>
        </p:nvSpPr>
        <p:spPr>
          <a:xfrm>
            <a:off x="571472" y="1500174"/>
            <a:ext cx="7358114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Purpose of ADR Reporting</a:t>
            </a:r>
          </a:p>
          <a:p>
            <a:pPr algn="ctr"/>
            <a:endParaRPr lang="en-IN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To create a system for patient safety reporting</a:t>
            </a:r>
          </a:p>
          <a:p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To identify and analyse the new signal (ADR) from the reported cases</a:t>
            </a:r>
          </a:p>
          <a:p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To analyse the benefit - risk ratio of marketed medications </a:t>
            </a:r>
          </a:p>
          <a:p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To generate the evidence based information on safety of medicines</a:t>
            </a:r>
          </a:p>
          <a:p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To support regulatory agencies in the decision-making process on use of medications</a:t>
            </a:r>
          </a:p>
          <a:p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To communicate the safety information on use of medicines to various stakeholders to minimise the risk</a:t>
            </a:r>
          </a:p>
          <a:p>
            <a:pPr algn="ctr"/>
            <a:endParaRPr lang="en-IN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IN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IN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IN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IN" b="1" dirty="0"/>
          </a:p>
        </p:txBody>
      </p:sp>
      <p:sp>
        <p:nvSpPr>
          <p:cNvPr id="8" name="Rectangle 7"/>
          <p:cNvSpPr/>
          <p:nvPr/>
        </p:nvSpPr>
        <p:spPr>
          <a:xfrm>
            <a:off x="4572000" y="62116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428604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1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58082" y="487611"/>
            <a:ext cx="1285200" cy="6553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7158" y="500042"/>
            <a:ext cx="8534182" cy="573841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IN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buNone/>
            </a:pPr>
            <a:endParaRPr lang="en-IN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IN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</a:t>
            </a:r>
            <a:endParaRPr lang="en-IN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00100" y="1428736"/>
            <a:ext cx="66437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Failure for Spontaneous  Reporting</a:t>
            </a:r>
            <a:endParaRPr lang="en-I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2976" y="2928934"/>
            <a:ext cx="77153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400" dirty="0" smtClean="0">
                <a:latin typeface="Times New Roman" pitchFamily="18" charset="0"/>
                <a:cs typeface="Times New Roman" pitchFamily="18" charset="0"/>
              </a:rPr>
              <a:t>Under Reporting Specially Serious Reactions</a:t>
            </a:r>
          </a:p>
          <a:p>
            <a:endParaRPr lang="en-IN" dirty="0"/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500042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1" name="Picture 2" descr="C:\Users\Lenovo\Desktop\logo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30204" y="571480"/>
            <a:ext cx="1285200" cy="6553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-24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" name="Rectangle 2"/>
          <p:cNvSpPr/>
          <p:nvPr/>
        </p:nvSpPr>
        <p:spPr>
          <a:xfrm>
            <a:off x="428596" y="428604"/>
            <a:ext cx="8286808" cy="56436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4572000" y="62116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5786" y="1500174"/>
            <a:ext cx="75009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What makes you irritated when filling in a form?</a:t>
            </a:r>
            <a:endParaRPr lang="en-I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85786" y="2714620"/>
            <a:ext cx="785818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Uncertainty why form is necessary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Form looks complicated and unattractive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Excessive or bureaucratic details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Complexity and length of time required 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Information required demanding trouble search for details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Information required which sender could be expected already to have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Repetition of personal or other details (within form or from form to form)</a:t>
            </a:r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500042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2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58082" y="559049"/>
            <a:ext cx="1285200" cy="6553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B0F0"/>
          </a:solidFill>
        </p:spPr>
        <p:txBody>
          <a:bodyPr>
            <a:normAutofit lnSpcReduction="10000"/>
          </a:bodyPr>
          <a:lstStyle/>
          <a:p>
            <a:pPr lvl="0" algn="r"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sz="1800" b="1" dirty="0" err="1" smtClean="0"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IN" dirty="0"/>
          </a:p>
        </p:txBody>
      </p:sp>
      <p:sp>
        <p:nvSpPr>
          <p:cNvPr id="11" name="Rectangle 10"/>
          <p:cNvSpPr/>
          <p:nvPr/>
        </p:nvSpPr>
        <p:spPr>
          <a:xfrm>
            <a:off x="323528" y="476672"/>
            <a:ext cx="8496944" cy="55446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323528" y="332656"/>
            <a:ext cx="8229600" cy="6120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4" y="1857364"/>
            <a:ext cx="821537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Inadequate space for answers</a:t>
            </a:r>
          </a:p>
          <a:p>
            <a:pPr>
              <a:buFont typeface="Wingdings" pitchFamily="2" charset="2"/>
              <a:buChar char="§"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Questions which are not clear as to their purpose, rationale or requirements</a:t>
            </a:r>
          </a:p>
          <a:p>
            <a:pPr>
              <a:buFont typeface="Wingdings" pitchFamily="2" charset="2"/>
              <a:buChar char="§"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Information which appears superfluous</a:t>
            </a:r>
          </a:p>
          <a:p>
            <a:pPr>
              <a:buFont typeface="Wingdings" pitchFamily="2" charset="2"/>
              <a:buChar char="§"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Significant information which you have but are not asked for or cannot fit on the form</a:t>
            </a:r>
          </a:p>
          <a:p>
            <a:pPr>
              <a:buFont typeface="Wingdings" pitchFamily="2" charset="2"/>
              <a:buChar char="§"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Inability to express your view within constraints of form</a:t>
            </a:r>
          </a:p>
          <a:p>
            <a:pPr>
              <a:buFont typeface="Wingdings" pitchFamily="2" charset="2"/>
              <a:buChar char="§"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Complex or expensive return mechanism</a:t>
            </a:r>
          </a:p>
          <a:p>
            <a:pPr>
              <a:buFont typeface="Wingdings" pitchFamily="2" charset="2"/>
              <a:buChar char="§"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No apparent benefit for effort</a:t>
            </a:r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500042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0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30204" y="559049"/>
            <a:ext cx="1285200" cy="6553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395536" y="404664"/>
            <a:ext cx="8352928" cy="57606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8" name="Rectangle 7"/>
          <p:cNvSpPr/>
          <p:nvPr/>
        </p:nvSpPr>
        <p:spPr>
          <a:xfrm>
            <a:off x="4572000" y="62116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2910" y="1357298"/>
            <a:ext cx="7572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Priorities for a PV system</a:t>
            </a:r>
            <a:endParaRPr lang="en-IN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14348" y="2143116"/>
            <a:ext cx="7858180" cy="3903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To motivate health professionals and patients to tell us when they suspect ADRs and other problems</a:t>
            </a:r>
          </a:p>
          <a:p>
            <a:pPr>
              <a:lnSpc>
                <a:spcPct val="150000"/>
              </a:lnSpc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 -To  provide a simple, attractive contact mechanism which people will use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To collect minimum essential, good quality data by the most practical and effective method that is acceptable to reporters</a:t>
            </a:r>
          </a:p>
          <a:p>
            <a:pPr>
              <a:lnSpc>
                <a:spcPct val="150000"/>
              </a:lnSpc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    - Explore alternatives that reduce the burden of reporting  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428604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0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58082" y="487611"/>
            <a:ext cx="1285200" cy="6553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395536" y="476672"/>
            <a:ext cx="8280920" cy="58326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/>
          <p:cNvSpPr txBox="1"/>
          <p:nvPr/>
        </p:nvSpPr>
        <p:spPr>
          <a:xfrm>
            <a:off x="785786" y="1357298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dirty="0" smtClean="0">
                <a:latin typeface="Times New Roman" pitchFamily="18" charset="0"/>
                <a:cs typeface="Times New Roman" pitchFamily="18" charset="0"/>
              </a:rPr>
              <a:t>Factors affecting Reporting</a:t>
            </a:r>
            <a:endParaRPr lang="en-I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0" y="62116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4348" y="1928802"/>
            <a:ext cx="728667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Ignorance 95%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Diffidence 72%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Lethargy 77%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Indifference 67%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Insecurity 67%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Complacency 47%</a:t>
            </a:r>
          </a:p>
          <a:p>
            <a:pPr>
              <a:buFont typeface="Wingdings" pitchFamily="2" charset="2"/>
              <a:buChar char="§"/>
            </a:pPr>
            <a:endParaRPr lang="en-IN" dirty="0"/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500042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2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58082" y="571480"/>
            <a:ext cx="1285200" cy="6553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Rectangle 2"/>
          <p:cNvSpPr/>
          <p:nvPr/>
        </p:nvSpPr>
        <p:spPr>
          <a:xfrm>
            <a:off x="467544" y="404664"/>
            <a:ext cx="8136904" cy="59046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IN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3568" y="692696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dirty="0"/>
          </a:p>
        </p:txBody>
      </p:sp>
      <p:sp>
        <p:nvSpPr>
          <p:cNvPr id="6" name="Rectangle 5"/>
          <p:cNvSpPr/>
          <p:nvPr/>
        </p:nvSpPr>
        <p:spPr>
          <a:xfrm>
            <a:off x="4572000" y="62116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2910" y="928670"/>
            <a:ext cx="62865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Inman’s Seven Deadly Sins of Reporting ADRs</a:t>
            </a:r>
            <a:endParaRPr lang="en-IN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2910" y="1857365"/>
            <a:ext cx="7858180" cy="4094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Fear: of litigation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Lethargy or indifference: about contributing to the general advancement of Knowledge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Ambition: to collect and publish a personal series of cases 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Guilt: at having caused an adverse effect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Complacency: the mistaken belief that only safe drugs are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licenced</a:t>
            </a:r>
            <a:endParaRPr lang="en-IN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Ignorance: of the need for reporting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Diffidence: about reporting a mere suspicion (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Inmans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1996)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428604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3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86644" y="416173"/>
            <a:ext cx="1285200" cy="6553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Rectangle 2"/>
          <p:cNvSpPr/>
          <p:nvPr/>
        </p:nvSpPr>
        <p:spPr>
          <a:xfrm>
            <a:off x="285720" y="357166"/>
            <a:ext cx="8568952" cy="59760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TextBox 3"/>
          <p:cNvSpPr txBox="1"/>
          <p:nvPr/>
        </p:nvSpPr>
        <p:spPr>
          <a:xfrm>
            <a:off x="539552" y="620688"/>
            <a:ext cx="82089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0" y="62116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2910" y="1357298"/>
            <a:ext cx="80724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What are the underlying problems for HCP’s</a:t>
            </a:r>
            <a:endParaRPr lang="en-IN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57224" y="2000240"/>
            <a:ext cx="785818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IN" sz="2400" dirty="0" smtClean="0"/>
              <a:t>Lack of understanding of ADRs</a:t>
            </a:r>
          </a:p>
          <a:p>
            <a:pPr>
              <a:buFont typeface="Wingdings" pitchFamily="2" charset="2"/>
              <a:buChar char="§"/>
            </a:pPr>
            <a:r>
              <a:rPr lang="en-CA" sz="2400" dirty="0" smtClean="0">
                <a:solidFill>
                  <a:srgbClr val="2C4944"/>
                </a:solidFill>
                <a:latin typeface="Tahoma"/>
                <a:cs typeface="Tahoma"/>
              </a:rPr>
              <a:t>Lack of interest and motivation</a:t>
            </a:r>
          </a:p>
          <a:p>
            <a:pPr>
              <a:buFont typeface="Wingdings" pitchFamily="2" charset="2"/>
              <a:buChar char="§"/>
            </a:pPr>
            <a:r>
              <a:rPr lang="en-CA" sz="2400" dirty="0" smtClean="0">
                <a:solidFill>
                  <a:srgbClr val="2C4944"/>
                </a:solidFill>
                <a:latin typeface="Tahoma"/>
                <a:cs typeface="Tahoma"/>
              </a:rPr>
              <a:t>Pressure of time and other priorities</a:t>
            </a:r>
          </a:p>
          <a:p>
            <a:pPr>
              <a:buFont typeface="Wingdings" pitchFamily="2" charset="2"/>
              <a:buChar char="§"/>
            </a:pPr>
            <a:r>
              <a:rPr lang="en-CA" sz="2400" dirty="0" smtClean="0">
                <a:solidFill>
                  <a:srgbClr val="2C4944"/>
                </a:solidFill>
                <a:latin typeface="Tahoma"/>
                <a:cs typeface="Tahoma"/>
              </a:rPr>
              <a:t>Pressure of time and other priorities</a:t>
            </a:r>
          </a:p>
          <a:p>
            <a:pPr>
              <a:buFont typeface="Wingdings" pitchFamily="2" charset="2"/>
              <a:buChar char="§"/>
            </a:pPr>
            <a:r>
              <a:rPr lang="en-CA" sz="2400" dirty="0" smtClean="0">
                <a:solidFill>
                  <a:srgbClr val="2C4944"/>
                </a:solidFill>
                <a:latin typeface="Tahoma"/>
                <a:cs typeface="Tahoma"/>
              </a:rPr>
              <a:t>Uncertainty about requirements of the</a:t>
            </a:r>
            <a:r>
              <a:rPr lang="en-CA" sz="240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400" dirty="0" smtClean="0">
                <a:solidFill>
                  <a:srgbClr val="000000"/>
                </a:solidFill>
                <a:latin typeface="Times New Roman"/>
              </a:rPr>
            </a:br>
            <a:r>
              <a:rPr lang="en-CA" sz="2400" dirty="0" smtClean="0">
                <a:solidFill>
                  <a:srgbClr val="2C4944"/>
                </a:solidFill>
                <a:latin typeface="Tahoma"/>
                <a:cs typeface="Tahoma"/>
              </a:rPr>
              <a:t>system</a:t>
            </a:r>
          </a:p>
          <a:p>
            <a:pPr>
              <a:buFont typeface="Wingdings" pitchFamily="2" charset="2"/>
              <a:buChar char="§"/>
            </a:pPr>
            <a:r>
              <a:rPr lang="en-CA" sz="2400" dirty="0" smtClean="0">
                <a:solidFill>
                  <a:srgbClr val="2C4944"/>
                </a:solidFill>
                <a:latin typeface="Tahoma"/>
                <a:cs typeface="Tahoma"/>
              </a:rPr>
              <a:t>Lack of interaction and appreciation</a:t>
            </a:r>
            <a:r>
              <a:rPr lang="en-IN" sz="2400" dirty="0" smtClean="0"/>
              <a:t> </a:t>
            </a:r>
            <a:endParaRPr lang="en-IN" sz="2400" dirty="0"/>
          </a:p>
        </p:txBody>
      </p:sp>
      <p:pic>
        <p:nvPicPr>
          <p:cNvPr id="13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57166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4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30204" y="416173"/>
            <a:ext cx="1285200" cy="6553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2657</TotalTime>
  <Words>657</Words>
  <Application>Microsoft Office PowerPoint</Application>
  <PresentationFormat>On-screen Show (4:3)</PresentationFormat>
  <Paragraphs>189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</dc:creator>
  <cp:lastModifiedBy>Administrator</cp:lastModifiedBy>
  <cp:revision>261</cp:revision>
  <dcterms:created xsi:type="dcterms:W3CDTF">2013-09-12T11:36:23Z</dcterms:created>
  <dcterms:modified xsi:type="dcterms:W3CDTF">2013-11-16T07:13:17Z</dcterms:modified>
</cp:coreProperties>
</file>